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6" autoAdjust="0"/>
    <p:restoredTop sz="89659" autoAdjust="0"/>
  </p:normalViewPr>
  <p:slideViewPr>
    <p:cSldViewPr snapToGrid="0" snapToObjects="1">
      <p:cViewPr varScale="1">
        <p:scale>
          <a:sx n="102" d="100"/>
          <a:sy n="102" d="100"/>
        </p:scale>
        <p:origin x="15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63603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770558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40787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84928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505144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949140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018827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072777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binsuwaylih/SpaceX-Prediction-and-Analysis/blob/main/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labs-jupyter-spacex-Data%20wrangling-Part_2.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EDA-dataviz-Part_4.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EDA-SQL-Part_3.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launch_site_location-Part_5.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dashboard.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Sbinsuwaylih/SpaceX-Prediction-and-Analysis/blob/main/SpaceX_Machine_Learning_Prediction_Part_6.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binsuwaylih/SpaceX-Prediction-and-Analysis/blob/main/spacex-data-collection-api-Part-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&lt;Saleh </a:t>
            </a:r>
            <a:r>
              <a:rPr lang="en-US" dirty="0" err="1">
                <a:solidFill>
                  <a:schemeClr val="bg2"/>
                </a:solidFill>
                <a:latin typeface="Abadi"/>
                <a:ea typeface="SF Pro" pitchFamily="2" charset="0"/>
                <a:cs typeface="SF Pro" pitchFamily="2" charset="0"/>
              </a:rPr>
              <a:t>Binsuwaylih</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&lt;2023/6/12&gt;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58257"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t>Find more information in GitHub repository:</a:t>
            </a:r>
          </a:p>
          <a:p>
            <a:pPr>
              <a:lnSpc>
                <a:spcPct val="100000"/>
              </a:lnSpc>
              <a:spcBef>
                <a:spcPts val="1400"/>
              </a:spcBef>
            </a:pPr>
            <a:r>
              <a:rPr lang="en-US" sz="1600" dirty="0">
                <a:solidFill>
                  <a:schemeClr val="accent3">
                    <a:lumMod val="25000"/>
                  </a:schemeClr>
                </a:solidFill>
                <a:latin typeface="Abadi" panose="020B0604020104020204" pitchFamily="34" charset="0"/>
                <a:hlinkClick r:id="rId4"/>
              </a:rPr>
              <a:t>https://github.com/Sbinsuwaylih/SpaceX-Prediction-and-Analysis/blob/main/Webscraping.ipynb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A diagram of a data flow&#10;&#10;Description automatically generated">
            <a:extLst>
              <a:ext uri="{FF2B5EF4-FFF2-40B4-BE49-F238E27FC236}">
                <a16:creationId xmlns:a16="http://schemas.microsoft.com/office/drawing/2014/main" id="{8DA64E70-09A7-2AC9-640A-44D18139BEDD}"/>
              </a:ext>
            </a:extLst>
          </p:cNvPr>
          <p:cNvPicPr>
            <a:picLocks noChangeAspect="1"/>
          </p:cNvPicPr>
          <p:nvPr/>
        </p:nvPicPr>
        <p:blipFill>
          <a:blip r:embed="rId5"/>
          <a:stretch>
            <a:fillRect/>
          </a:stretch>
        </p:blipFill>
        <p:spPr>
          <a:xfrm>
            <a:off x="5911988" y="1792288"/>
            <a:ext cx="5459274"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3133" y="1443827"/>
            <a:ext cx="8975652" cy="4782565"/>
          </a:xfrm>
          <a:prstGeom prst="rect">
            <a:avLst/>
          </a:prstGeom>
        </p:spPr>
        <p:txBody>
          <a:bodyPr/>
          <a:lstStyle/>
          <a:p>
            <a:r>
              <a:rPr lang="en-US" sz="2400" dirty="0">
                <a:solidFill>
                  <a:schemeClr val="accent3">
                    <a:lumMod val="25000"/>
                  </a:schemeClr>
                </a:solidFill>
                <a:latin typeface="Abadi" panose="020B0604020104020204" pitchFamily="34" charset="0"/>
              </a:rPr>
              <a:t>The data was cleaned after removing the null values </a:t>
            </a:r>
          </a:p>
          <a:p>
            <a:r>
              <a:rPr lang="en-US" sz="2400" dirty="0" err="1">
                <a:solidFill>
                  <a:schemeClr val="accent3">
                    <a:lumMod val="25000"/>
                  </a:schemeClr>
                </a:solidFill>
                <a:latin typeface="Abadi" panose="020B0604020104020204" pitchFamily="34" charset="0"/>
              </a:rPr>
              <a:t>Cheking</a:t>
            </a:r>
            <a:r>
              <a:rPr lang="en-US" sz="2400" dirty="0">
                <a:solidFill>
                  <a:schemeClr val="accent3">
                    <a:lumMod val="25000"/>
                  </a:schemeClr>
                </a:solidFill>
                <a:latin typeface="Abadi" panose="020B0604020104020204" pitchFamily="34" charset="0"/>
              </a:rPr>
              <a:t> from data types</a:t>
            </a:r>
          </a:p>
          <a:p>
            <a:r>
              <a:rPr lang="en-US" sz="2400" dirty="0">
                <a:solidFill>
                  <a:schemeClr val="accent3">
                    <a:lumMod val="25000"/>
                  </a:schemeClr>
                </a:solidFill>
                <a:latin typeface="Abadi" panose="020B0604020104020204" pitchFamily="34" charset="0"/>
              </a:rPr>
              <a:t>Count the number of launch site find that :</a:t>
            </a:r>
          </a:p>
          <a:p>
            <a:r>
              <a:rPr lang="en-US" sz="1800" dirty="0">
                <a:solidFill>
                  <a:srgbClr val="FF0000"/>
                </a:solidFill>
                <a:latin typeface="Abadi" panose="020B0604020104020204" pitchFamily="34" charset="0"/>
              </a:rPr>
              <a:t>CCSFS SLC</a:t>
            </a:r>
            <a:r>
              <a:rPr lang="en-US" sz="1800" dirty="0">
                <a:solidFill>
                  <a:schemeClr val="accent3">
                    <a:lumMod val="25000"/>
                  </a:schemeClr>
                </a:solidFill>
                <a:latin typeface="Abadi" panose="020B0604020104020204" pitchFamily="34" charset="0"/>
              </a:rPr>
              <a:t>  has </a:t>
            </a:r>
            <a:r>
              <a:rPr lang="en-US" sz="1800" b="1" dirty="0">
                <a:solidFill>
                  <a:schemeClr val="accent3">
                    <a:lumMod val="25000"/>
                  </a:schemeClr>
                </a:solidFill>
                <a:latin typeface="Abadi" panose="020B0604020104020204" pitchFamily="34" charset="0"/>
              </a:rPr>
              <a:t>40</a:t>
            </a:r>
            <a:r>
              <a:rPr lang="en-US" sz="1800" dirty="0">
                <a:solidFill>
                  <a:schemeClr val="accent3">
                    <a:lumMod val="25000"/>
                  </a:schemeClr>
                </a:solidFill>
                <a:latin typeface="Abadi" panose="020B0604020104020204" pitchFamily="34" charset="0"/>
              </a:rPr>
              <a:t> site ,  55, </a:t>
            </a:r>
            <a:r>
              <a:rPr lang="en-US" sz="1800" dirty="0">
                <a:solidFill>
                  <a:srgbClr val="FF0000"/>
                </a:solidFill>
                <a:latin typeface="Abadi" panose="020B0604020104020204" pitchFamily="34" charset="0"/>
              </a:rPr>
              <a:t>KSC LC 39A </a:t>
            </a:r>
            <a:r>
              <a:rPr lang="en-US" sz="1800" dirty="0">
                <a:solidFill>
                  <a:schemeClr val="accent3">
                    <a:lumMod val="25000"/>
                  </a:schemeClr>
                </a:solidFill>
                <a:latin typeface="Abadi" panose="020B0604020104020204" pitchFamily="34" charset="0"/>
              </a:rPr>
              <a:t>had </a:t>
            </a:r>
            <a:r>
              <a:rPr lang="en-US" sz="1800" b="1" dirty="0">
                <a:solidFill>
                  <a:schemeClr val="accent3">
                    <a:lumMod val="25000"/>
                  </a:schemeClr>
                </a:solidFill>
                <a:latin typeface="Abadi" panose="020B0604020104020204" pitchFamily="34" charset="0"/>
              </a:rPr>
              <a:t>22</a:t>
            </a:r>
            <a:r>
              <a:rPr lang="en-US" sz="1800" dirty="0">
                <a:solidFill>
                  <a:schemeClr val="accent3">
                    <a:lumMod val="25000"/>
                  </a:schemeClr>
                </a:solidFill>
                <a:latin typeface="Abadi" panose="020B0604020104020204" pitchFamily="34" charset="0"/>
              </a:rPr>
              <a:t> site  and </a:t>
            </a:r>
            <a:r>
              <a:rPr lang="en-US" sz="1800" dirty="0">
                <a:solidFill>
                  <a:srgbClr val="FF0000"/>
                </a:solidFill>
                <a:latin typeface="Abadi" panose="020B0604020104020204" pitchFamily="34" charset="0"/>
              </a:rPr>
              <a:t>VAFB SLC 4E  </a:t>
            </a:r>
            <a:r>
              <a:rPr lang="en-US" sz="1800" dirty="0">
                <a:solidFill>
                  <a:schemeClr val="accent3">
                    <a:lumMod val="25000"/>
                  </a:schemeClr>
                </a:solidFill>
                <a:latin typeface="Abadi" panose="020B0604020104020204" pitchFamily="34" charset="0"/>
              </a:rPr>
              <a:t>had </a:t>
            </a:r>
            <a:r>
              <a:rPr lang="en-US" sz="1800" b="1" dirty="0">
                <a:solidFill>
                  <a:schemeClr val="accent3">
                    <a:lumMod val="25000"/>
                  </a:schemeClr>
                </a:solidFill>
                <a:latin typeface="Abadi" panose="020B0604020104020204" pitchFamily="34" charset="0"/>
              </a:rPr>
              <a:t>13</a:t>
            </a:r>
            <a:r>
              <a:rPr lang="en-US" sz="1800" dirty="0">
                <a:solidFill>
                  <a:schemeClr val="accent3">
                    <a:lumMod val="25000"/>
                  </a:schemeClr>
                </a:solidFill>
                <a:latin typeface="Abadi" panose="020B0604020104020204" pitchFamily="34" charset="0"/>
              </a:rPr>
              <a:t> site</a:t>
            </a:r>
          </a:p>
          <a:p>
            <a:r>
              <a:rPr lang="en-US" sz="2400" dirty="0"/>
              <a:t>Calculate the number and </a:t>
            </a:r>
            <a:r>
              <a:rPr lang="en-US" sz="2400" dirty="0" err="1"/>
              <a:t>occurence</a:t>
            </a:r>
            <a:r>
              <a:rPr lang="en-US" sz="2400" dirty="0"/>
              <a:t> of mission outcome of the orbits</a:t>
            </a:r>
          </a:p>
          <a:p>
            <a:r>
              <a:rPr lang="en-US" sz="2400" dirty="0"/>
              <a:t>Crating class column which present if the land was successful assigned to 1, otherwise  to 0 .</a:t>
            </a:r>
          </a:p>
          <a:p>
            <a:r>
              <a:rPr lang="en-US" sz="2400" dirty="0"/>
              <a:t>Note that the success rate is 0.66.</a:t>
            </a:r>
          </a:p>
          <a:p>
            <a:r>
              <a:rPr lang="en-US" sz="1400" dirty="0">
                <a:hlinkClick r:id="rId4"/>
              </a:rPr>
              <a:t>https://github.com/Sbinsuwaylih/SpaceX-Prediction-and-Analysis/blob/main/labs-jupyter-spacex-Data%20wrangling-Part_2.ipynb</a:t>
            </a:r>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277446" cy="1021270"/>
          </a:xfrm>
          <a:prstGeom prst="rect">
            <a:avLst/>
          </a:prstGeom>
        </p:spPr>
        <p:txBody>
          <a:bodyPr lIns="91440" tIns="45720" rIns="91440" bIns="45720" anchor="t"/>
          <a:lstStyle/>
          <a:p>
            <a:pPr>
              <a:lnSpc>
                <a:spcPct val="150000"/>
              </a:lnSpc>
              <a:spcBef>
                <a:spcPts val="1400"/>
              </a:spcBef>
            </a:pPr>
            <a:r>
              <a:rPr lang="en-US" sz="2200" dirty="0">
                <a:solidFill>
                  <a:schemeClr val="accent3">
                    <a:lumMod val="25000"/>
                  </a:schemeClr>
                </a:solidFill>
                <a:latin typeface="Abadi" panose="020B0604020104020204" pitchFamily="34" charset="0"/>
              </a:rPr>
              <a:t>Use the scatter plot to discover if there any relation between the </a:t>
            </a:r>
            <a:r>
              <a:rPr lang="en-US" sz="2200" dirty="0">
                <a:solidFill>
                  <a:srgbClr val="FF0000"/>
                </a:solidFill>
                <a:latin typeface="Abadi" panose="020B0604020104020204" pitchFamily="34" charset="0"/>
              </a:rPr>
              <a:t>Payload Mass </a:t>
            </a:r>
            <a:r>
              <a:rPr lang="en-US" sz="2200" dirty="0">
                <a:latin typeface="Abadi" panose="020B0604020104020204" pitchFamily="34" charset="0"/>
              </a:rPr>
              <a:t>/ </a:t>
            </a:r>
            <a:r>
              <a:rPr lang="en-US" sz="2200" dirty="0" err="1">
                <a:solidFill>
                  <a:srgbClr val="FF0000"/>
                </a:solidFill>
                <a:latin typeface="Abadi" panose="020B0604020104020204" pitchFamily="34" charset="0"/>
              </a:rPr>
              <a:t>LaunchSite</a:t>
            </a:r>
            <a:r>
              <a:rPr lang="en-US" sz="2200" dirty="0">
                <a:solidFill>
                  <a:srgbClr val="FF0000"/>
                </a:solidFill>
                <a:latin typeface="Abadi" panose="020B0604020104020204" pitchFamily="34" charset="0"/>
              </a:rPr>
              <a:t> </a:t>
            </a:r>
            <a:r>
              <a:rPr lang="en-US" sz="2200" dirty="0">
                <a:latin typeface="Abadi" panose="020B0604020104020204" pitchFamily="34" charset="0"/>
              </a:rPr>
              <a:t>/</a:t>
            </a:r>
            <a:r>
              <a:rPr lang="en-US" sz="2200" dirty="0">
                <a:solidFill>
                  <a:srgbClr val="FF0000"/>
                </a:solidFill>
                <a:latin typeface="Abadi" panose="020B0604020104020204" pitchFamily="34" charset="0"/>
              </a:rPr>
              <a:t> Orbit </a:t>
            </a:r>
            <a:r>
              <a:rPr lang="en-US" sz="2200" dirty="0">
                <a:solidFill>
                  <a:schemeClr val="accent3">
                    <a:lumMod val="25000"/>
                  </a:schemeClr>
                </a:solidFill>
                <a:latin typeface="Abadi" panose="020B0604020104020204" pitchFamily="34" charset="0"/>
              </a:rPr>
              <a:t> with  </a:t>
            </a:r>
            <a:r>
              <a:rPr lang="en-US" sz="2200" dirty="0" err="1">
                <a:solidFill>
                  <a:srgbClr val="FF0000"/>
                </a:solidFill>
                <a:latin typeface="Abadi" panose="020B0604020104020204" pitchFamily="34" charset="0"/>
              </a:rPr>
              <a:t>FlightNumber</a:t>
            </a:r>
            <a:r>
              <a:rPr lang="en-US" sz="2200" dirty="0">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Apply the </a:t>
            </a:r>
            <a:r>
              <a:rPr lang="en-US" sz="2200" dirty="0" err="1">
                <a:solidFill>
                  <a:schemeClr val="accent3">
                    <a:lumMod val="25000"/>
                  </a:schemeClr>
                </a:solidFill>
                <a:latin typeface="Abadi" panose="020B0604020104020204" pitchFamily="34" charset="0"/>
              </a:rPr>
              <a:t>the</a:t>
            </a:r>
            <a:r>
              <a:rPr lang="en-US" sz="2200" dirty="0">
                <a:solidFill>
                  <a:schemeClr val="accent3">
                    <a:lumMod val="25000"/>
                  </a:schemeClr>
                </a:solidFill>
                <a:latin typeface="Abadi" panose="020B0604020104020204" pitchFamily="34" charset="0"/>
              </a:rPr>
              <a:t> function </a:t>
            </a:r>
            <a:r>
              <a:rPr lang="en-US" sz="2200" dirty="0" err="1">
                <a:solidFill>
                  <a:schemeClr val="accent3">
                    <a:lumMod val="25000"/>
                  </a:schemeClr>
                </a:solidFill>
                <a:latin typeface="Abadi" panose="020B0604020104020204" pitchFamily="34" charset="0"/>
              </a:rPr>
              <a:t>catplot</a:t>
            </a:r>
            <a:r>
              <a:rPr lang="en-US" sz="2200" dirty="0">
                <a:solidFill>
                  <a:schemeClr val="accent3">
                    <a:lumMod val="25000"/>
                  </a:schemeClr>
                </a:solidFill>
                <a:latin typeface="Abadi" panose="020B0604020104020204" pitchFamily="34" charset="0"/>
              </a:rPr>
              <a:t>() from the </a:t>
            </a:r>
            <a:r>
              <a:rPr lang="en-US" sz="2200" dirty="0" err="1">
                <a:solidFill>
                  <a:schemeClr val="accent3">
                    <a:lumMod val="25000"/>
                  </a:schemeClr>
                </a:solidFill>
                <a:latin typeface="Abadi" panose="020B0604020104020204" pitchFamily="34" charset="0"/>
              </a:rPr>
              <a:t>seaburn</a:t>
            </a:r>
            <a:r>
              <a:rPr lang="en-US" sz="2200" dirty="0">
                <a:solidFill>
                  <a:schemeClr val="accent3">
                    <a:lumMod val="25000"/>
                  </a:schemeClr>
                </a:solidFill>
                <a:latin typeface="Abadi" panose="020B0604020104020204" pitchFamily="34" charset="0"/>
              </a:rPr>
              <a:t> library </a:t>
            </a:r>
          </a:p>
          <a:p>
            <a:pPr>
              <a:lnSpc>
                <a:spcPct val="100000"/>
              </a:lnSpc>
              <a:spcBef>
                <a:spcPts val="1400"/>
              </a:spcBef>
            </a:pPr>
            <a:r>
              <a:rPr lang="en-US" sz="2200" dirty="0">
                <a:solidFill>
                  <a:schemeClr val="accent3">
                    <a:lumMod val="25000"/>
                  </a:schemeClr>
                </a:solidFill>
                <a:latin typeface="Abadi" panose="020B0604020104020204" pitchFamily="34" charset="0"/>
              </a:rPr>
              <a:t>plot to find relation between years and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Lastly, convert the data using </a:t>
            </a:r>
            <a:r>
              <a:rPr lang="en-US" sz="2200" dirty="0" err="1">
                <a:solidFill>
                  <a:schemeClr val="accent3">
                    <a:lumMod val="25000"/>
                  </a:schemeClr>
                </a:solidFill>
                <a:latin typeface="Abadi" panose="020B0604020104020204" pitchFamily="34" charset="0"/>
              </a:rPr>
              <a:t>get_dummy</a:t>
            </a:r>
            <a:r>
              <a:rPr lang="en-US" sz="2200" dirty="0">
                <a:solidFill>
                  <a:schemeClr val="accent3">
                    <a:lumMod val="25000"/>
                  </a:schemeClr>
                </a:solidFill>
                <a:latin typeface="Abadi" panose="020B0604020104020204" pitchFamily="34" charset="0"/>
              </a:rPr>
              <a:t>() then one hot encoding for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Use the bar chart to check if there is relation between the success rate and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hlinkClick r:id="rId4"/>
              </a:rPr>
              <a:t>https://github.com/Sbinsuwaylih/SpaceX-Prediction-and-Analysis/blob/main/EDA-dataviz-Part_4.ipynb</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353619" cy="4512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1600" b="1" dirty="0">
                <a:solidFill>
                  <a:srgbClr val="C00000"/>
                </a:solidFill>
                <a:latin typeface="Abadi" panose="020B0604020104020204" pitchFamily="34" charset="0"/>
              </a:rPr>
              <a:t>select </a:t>
            </a:r>
            <a:r>
              <a:rPr lang="en-US" sz="1600" b="1" dirty="0" err="1">
                <a:solidFill>
                  <a:srgbClr val="C00000"/>
                </a:solidFill>
                <a:latin typeface="Abadi" panose="020B0604020104020204" pitchFamily="34" charset="0"/>
              </a:rPr>
              <a:t>Mission_Outcome</a:t>
            </a:r>
            <a:r>
              <a:rPr lang="en-US" sz="1600" b="1" dirty="0">
                <a:solidFill>
                  <a:srgbClr val="C00000"/>
                </a:solidFill>
                <a:latin typeface="Abadi" panose="020B0604020104020204" pitchFamily="34" charset="0"/>
              </a:rPr>
              <a:t>, count(</a:t>
            </a:r>
            <a:r>
              <a:rPr lang="en-US" sz="1600" b="1" dirty="0" err="1">
                <a:solidFill>
                  <a:srgbClr val="C00000"/>
                </a:solidFill>
                <a:latin typeface="Abadi" panose="020B0604020104020204" pitchFamily="34" charset="0"/>
              </a:rPr>
              <a:t>Mission_Outcome</a:t>
            </a:r>
            <a:r>
              <a:rPr lang="en-US" sz="1600" b="1" dirty="0">
                <a:solidFill>
                  <a:srgbClr val="C00000"/>
                </a:solidFill>
                <a:latin typeface="Abadi" panose="020B0604020104020204" pitchFamily="34" charset="0"/>
              </a:rPr>
              <a:t>) as "Total of mission outcomes“ from 'SPACEXTABLE’  group by </a:t>
            </a:r>
            <a:r>
              <a:rPr lang="en-US" sz="1600" b="1" dirty="0" err="1">
                <a:solidFill>
                  <a:srgbClr val="C00000"/>
                </a:solidFill>
                <a:latin typeface="Abadi" panose="020B0604020104020204" pitchFamily="34" charset="0"/>
              </a:rPr>
              <a:t>Mission_Outcome</a:t>
            </a:r>
            <a:endParaRPr lang="en-US" sz="1600" b="1" dirty="0">
              <a:solidFill>
                <a:srgbClr val="C0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a:t>
            </a:r>
          </a:p>
          <a:p>
            <a:pPr>
              <a:lnSpc>
                <a:spcPct val="100000"/>
              </a:lnSpc>
              <a:spcBef>
                <a:spcPts val="1400"/>
              </a:spcBef>
            </a:pPr>
            <a:r>
              <a:rPr lang="en-US" sz="1600" b="1" dirty="0">
                <a:solidFill>
                  <a:srgbClr val="C00000"/>
                </a:solidFill>
                <a:latin typeface="Abadi" panose="020B0604020104020204" pitchFamily="34" charset="0"/>
              </a:rPr>
              <a:t>select </a:t>
            </a:r>
            <a:r>
              <a:rPr lang="en-US" sz="1600" b="1" dirty="0" err="1">
                <a:solidFill>
                  <a:srgbClr val="C00000"/>
                </a:solidFill>
                <a:latin typeface="Abadi" panose="020B0604020104020204" pitchFamily="34" charset="0"/>
              </a:rPr>
              <a:t>substr</a:t>
            </a:r>
            <a:r>
              <a:rPr lang="en-US" sz="1600" b="1" dirty="0">
                <a:solidFill>
                  <a:srgbClr val="C00000"/>
                </a:solidFill>
                <a:latin typeface="Abadi" panose="020B0604020104020204" pitchFamily="34" charset="0"/>
              </a:rPr>
              <a:t>(Date,6,2) as month, </a:t>
            </a:r>
            <a:r>
              <a:rPr lang="en-US" sz="1600" b="1" dirty="0" err="1">
                <a:solidFill>
                  <a:srgbClr val="C00000"/>
                </a:solidFill>
                <a:latin typeface="Abadi" panose="020B0604020104020204" pitchFamily="34" charset="0"/>
              </a:rPr>
              <a:t>substr</a:t>
            </a:r>
            <a:r>
              <a:rPr lang="en-US" sz="1600" b="1" dirty="0">
                <a:solidFill>
                  <a:srgbClr val="C00000"/>
                </a:solidFill>
                <a:latin typeface="Abadi" panose="020B0604020104020204" pitchFamily="34" charset="0"/>
              </a:rPr>
              <a:t>(Date,0,5) as year, </a:t>
            </a:r>
            <a:r>
              <a:rPr lang="en-US" sz="1600" b="1" dirty="0" err="1">
                <a:solidFill>
                  <a:srgbClr val="C00000"/>
                </a:solidFill>
                <a:latin typeface="Abadi" panose="020B0604020104020204" pitchFamily="34" charset="0"/>
              </a:rPr>
              <a:t>Booster_Version</a:t>
            </a:r>
            <a:r>
              <a:rPr lang="en-US" sz="1600" b="1" dirty="0">
                <a:solidFill>
                  <a:srgbClr val="C00000"/>
                </a:solidFill>
                <a:latin typeface="Abadi" panose="020B0604020104020204" pitchFamily="34" charset="0"/>
              </a:rPr>
              <a:t>, </a:t>
            </a:r>
            <a:r>
              <a:rPr lang="en-US" sz="1600" b="1" dirty="0" err="1">
                <a:solidFill>
                  <a:srgbClr val="C00000"/>
                </a:solidFill>
                <a:latin typeface="Abadi" panose="020B0604020104020204" pitchFamily="34" charset="0"/>
              </a:rPr>
              <a:t>Launch_Site</a:t>
            </a:r>
            <a:r>
              <a:rPr lang="en-US" sz="1600" b="1" dirty="0">
                <a:solidFill>
                  <a:srgbClr val="C00000"/>
                </a:solidFill>
                <a:latin typeface="Abadi" panose="020B0604020104020204" pitchFamily="34" charset="0"/>
              </a:rPr>
              <a:t> from 'SPACEXTABLE’ where </a:t>
            </a:r>
            <a:r>
              <a:rPr lang="en-US" sz="1600" b="1" dirty="0" err="1">
                <a:solidFill>
                  <a:srgbClr val="C00000"/>
                </a:solidFill>
                <a:latin typeface="Abadi" panose="020B0604020104020204" pitchFamily="34" charset="0"/>
              </a:rPr>
              <a:t>Landing_Outcome</a:t>
            </a:r>
            <a:r>
              <a:rPr lang="en-US" sz="1600" b="1" dirty="0">
                <a:solidFill>
                  <a:srgbClr val="C00000"/>
                </a:solidFill>
                <a:latin typeface="Abadi" panose="020B0604020104020204" pitchFamily="34" charset="0"/>
              </a:rPr>
              <a:t> = "Failure (drone ship)" and year = '2015'</a:t>
            </a:r>
          </a:p>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1600" b="1" dirty="0">
                <a:solidFill>
                  <a:srgbClr val="C00000"/>
                </a:solidFill>
                <a:latin typeface="Abadi" panose="020B0604020104020204" pitchFamily="34" charset="0"/>
              </a:rPr>
              <a:t> select distinct </a:t>
            </a:r>
            <a:r>
              <a:rPr lang="en-US" sz="1600" b="1" dirty="0" err="1">
                <a:solidFill>
                  <a:srgbClr val="C00000"/>
                </a:solidFill>
                <a:latin typeface="Abadi" panose="020B0604020104020204" pitchFamily="34" charset="0"/>
              </a:rPr>
              <a:t>Launch_Site</a:t>
            </a:r>
            <a:r>
              <a:rPr lang="en-US" sz="1600" b="1" dirty="0">
                <a:solidFill>
                  <a:srgbClr val="C00000"/>
                </a:solidFill>
                <a:latin typeface="Abadi" panose="020B0604020104020204" pitchFamily="34" charset="0"/>
              </a:rPr>
              <a:t> from 'SPACEXTABLE'</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 the total payload mass carried by boosters launched by NASA (CRS)</a:t>
            </a:r>
          </a:p>
          <a:p>
            <a:pPr marL="0" indent="0">
              <a:lnSpc>
                <a:spcPct val="100000"/>
              </a:lnSpc>
              <a:spcBef>
                <a:spcPts val="1400"/>
              </a:spcBef>
              <a:buNone/>
            </a:pPr>
            <a:r>
              <a:rPr lang="en-US" sz="1600" b="1" dirty="0">
                <a:solidFill>
                  <a:srgbClr val="C00000"/>
                </a:solidFill>
                <a:latin typeface="Abadi" panose="020B0604020104020204" pitchFamily="34" charset="0"/>
              </a:rPr>
              <a:t>    select </a:t>
            </a:r>
            <a:r>
              <a:rPr lang="en-US" sz="1600" b="1" dirty="0" err="1">
                <a:solidFill>
                  <a:srgbClr val="C00000"/>
                </a:solidFill>
                <a:latin typeface="Abadi" panose="020B0604020104020204" pitchFamily="34" charset="0"/>
              </a:rPr>
              <a:t>Customer,sum</a:t>
            </a:r>
            <a:r>
              <a:rPr lang="en-US" sz="1600" b="1" dirty="0">
                <a:solidFill>
                  <a:srgbClr val="C00000"/>
                </a:solidFill>
                <a:latin typeface="Abadi" panose="020B0604020104020204" pitchFamily="34" charset="0"/>
              </a:rPr>
              <a:t>(PAYLOAD_MASS__KG_)   from 'SPACEXTABLE’ where Customer like '%CRS%</a:t>
            </a:r>
            <a:r>
              <a:rPr lang="en-US" sz="1600" b="1" dirty="0">
                <a:solidFill>
                  <a:srgbClr val="C00000"/>
                </a:solidFill>
                <a:latin typeface="Abadi" panose="020B0604020104020204" pitchFamily="34" charset="0"/>
                <a:hlinkClick r:id="rId4"/>
              </a:rPr>
              <a:t>’</a:t>
            </a:r>
            <a:endParaRPr lang="en-US" sz="1600" b="1" dirty="0">
              <a:solidFill>
                <a:srgbClr val="C00000"/>
              </a:solidFill>
              <a:latin typeface="Abadi" panose="020B0604020104020204" pitchFamily="34" charset="0"/>
            </a:endParaRPr>
          </a:p>
          <a:p>
            <a:pPr marL="0" indent="0">
              <a:lnSpc>
                <a:spcPct val="100000"/>
              </a:lnSpc>
              <a:spcBef>
                <a:spcPts val="1400"/>
              </a:spcBef>
              <a:buNone/>
            </a:pPr>
            <a:r>
              <a:rPr lang="en-US" sz="1200" b="1" dirty="0">
                <a:solidFill>
                  <a:schemeClr val="accent3">
                    <a:lumMod val="25000"/>
                  </a:schemeClr>
                </a:solidFill>
                <a:latin typeface="Abadi" panose="020B0604020104020204" pitchFamily="34" charset="0"/>
                <a:hlinkClick r:id="rId4"/>
              </a:rPr>
              <a:t> https://github.com/Sbinsuwaylih/SpaceX-Prediction-and-Analysis/blob/main/EDA-SQL-Part_3.ipynb</a:t>
            </a:r>
            <a:endParaRPr lang="en-US" sz="1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096893" cy="4351338"/>
          </a:xfrm>
          <a:prstGeom prst="rect">
            <a:avLst/>
          </a:prstGeom>
        </p:spPr>
        <p:txBody>
          <a:bodyPr>
            <a:normAutofit/>
          </a:bodyPr>
          <a:lstStyle/>
          <a:p>
            <a:r>
              <a:rPr lang="en-US" dirty="0"/>
              <a:t>Creating  map using </a:t>
            </a:r>
            <a:r>
              <a:rPr lang="en-US" dirty="0" err="1"/>
              <a:t>Floium</a:t>
            </a:r>
            <a:r>
              <a:rPr lang="en-US" dirty="0"/>
              <a:t> library with folium marker get the </a:t>
            </a:r>
            <a:r>
              <a:rPr lang="en-US" dirty="0" err="1"/>
              <a:t>Latitud</a:t>
            </a:r>
            <a:r>
              <a:rPr lang="en-US" dirty="0"/>
              <a:t> ,Longitude  from the </a:t>
            </a:r>
            <a:r>
              <a:rPr lang="en-US" dirty="0" err="1"/>
              <a:t>dataframe</a:t>
            </a:r>
            <a:r>
              <a:rPr lang="en-US" dirty="0"/>
              <a:t> and put in location </a:t>
            </a:r>
            <a:r>
              <a:rPr lang="en-US" dirty="0" err="1"/>
              <a:t>parmmeter</a:t>
            </a:r>
            <a:r>
              <a:rPr lang="en-US" dirty="0"/>
              <a:t> in the function do display all the site with successful </a:t>
            </a:r>
            <a:r>
              <a:rPr lang="en-US" dirty="0" err="1"/>
              <a:t>lanch</a:t>
            </a:r>
            <a:r>
              <a:rPr lang="en-US" dirty="0"/>
              <a:t> site </a:t>
            </a:r>
          </a:p>
          <a:p>
            <a:r>
              <a:rPr lang="en-US" dirty="0"/>
              <a:t>And show the distance between the coast and launch site</a:t>
            </a:r>
          </a:p>
          <a:p>
            <a:endParaRPr lang="en-US" dirty="0"/>
          </a:p>
          <a:p>
            <a:endParaRPr lang="en-US" dirty="0"/>
          </a:p>
          <a:p>
            <a:endParaRPr lang="en-US" dirty="0"/>
          </a:p>
          <a:p>
            <a:pPr marL="0" indent="0">
              <a:buNone/>
            </a:pPr>
            <a:endParaRPr lang="en-US" sz="1200" dirty="0">
              <a:hlinkClick r:id="rId4"/>
            </a:endParaRPr>
          </a:p>
          <a:p>
            <a:pPr marL="0" indent="0">
              <a:buNone/>
            </a:pPr>
            <a:r>
              <a:rPr lang="en-US" sz="1200" dirty="0">
                <a:hlinkClick r:id="rId4"/>
              </a:rPr>
              <a:t>https://github.com/Sbinsuwaylih/SpaceX-Prediction-and-Analysis/blob/main/launch_site_location-Part_5.ipynb</a:t>
            </a:r>
            <a:endParaRPr lang="en-US" sz="1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34765" cy="4351338"/>
          </a:xfrm>
          <a:prstGeom prst="rect">
            <a:avLst/>
          </a:prstGeom>
        </p:spPr>
        <p:txBody>
          <a:bodyPr vert="horz" lIns="91440" tIns="45720" rIns="91440" bIns="45720" rtlCol="0" anchor="t">
            <a:normAutofit/>
          </a:bodyPr>
          <a:lstStyle/>
          <a:p>
            <a:r>
              <a:rPr lang="en-US" dirty="0"/>
              <a:t>Use the pie chart and the scatter chart from  </a:t>
            </a:r>
            <a:r>
              <a:rPr lang="en-US" dirty="0" err="1"/>
              <a:t>plotly</a:t>
            </a:r>
            <a:r>
              <a:rPr lang="en-US" dirty="0"/>
              <a:t> express to show the total success launches by the all sites. </a:t>
            </a:r>
            <a:endParaRPr lang="en-US" b="1" dirty="0"/>
          </a:p>
          <a:p>
            <a:r>
              <a:rPr lang="en-US" dirty="0"/>
              <a:t>By grouping the data with class column and </a:t>
            </a:r>
            <a:r>
              <a:rPr lang="en-US" dirty="0" err="1"/>
              <a:t>lancuh</a:t>
            </a:r>
            <a:r>
              <a:rPr lang="en-US" dirty="0"/>
              <a:t> site we show the total success rate </a:t>
            </a:r>
          </a:p>
          <a:p>
            <a:r>
              <a:rPr lang="en-US" dirty="0"/>
              <a:t>Also grouping the data with specific launch site to show the total of success rate in this site.</a:t>
            </a:r>
          </a:p>
          <a:p>
            <a:endParaRPr lang="en-US" dirty="0"/>
          </a:p>
          <a:p>
            <a:endParaRPr lang="en-US" dirty="0"/>
          </a:p>
          <a:p>
            <a:endParaRPr lang="en-US" sz="1200" dirty="0"/>
          </a:p>
          <a:p>
            <a:pPr marL="0" indent="0">
              <a:buNone/>
            </a:pPr>
            <a:r>
              <a:rPr lang="en-US" sz="1200" dirty="0">
                <a:hlinkClick r:id="rId4"/>
              </a:rPr>
              <a:t>https://github.com/Sbinsuwaylih/SpaceX-Prediction-and-Analysis/blob/main/dashboard.ipynb</a:t>
            </a:r>
            <a:endParaRPr lang="en-US" sz="12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74608"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library to use many machine learning model to find the best one to classification the data.  for instance : </a:t>
            </a:r>
          </a:p>
          <a:p>
            <a:pPr>
              <a:lnSpc>
                <a:spcPct val="100000"/>
              </a:lnSpc>
              <a:spcBef>
                <a:spcPts val="1400"/>
              </a:spcBef>
            </a:pPr>
            <a:r>
              <a:rPr lang="en-US" sz="2200" dirty="0">
                <a:solidFill>
                  <a:schemeClr val="accent3">
                    <a:lumMod val="25000"/>
                  </a:schemeClr>
                </a:solidFill>
                <a:latin typeface="Abadi" panose="020B0604020104020204" pitchFamily="34" charset="0"/>
              </a:rPr>
              <a:t>Linear logistic regression, SVM, KNN, Decision tree </a:t>
            </a:r>
          </a:p>
          <a:p>
            <a:pPr>
              <a:lnSpc>
                <a:spcPct val="100000"/>
              </a:lnSpc>
              <a:spcBef>
                <a:spcPts val="1400"/>
              </a:spcBef>
            </a:pPr>
            <a:r>
              <a:rPr lang="en-US" sz="2200" dirty="0">
                <a:solidFill>
                  <a:schemeClr val="accent3">
                    <a:lumMod val="25000"/>
                  </a:schemeClr>
                </a:solidFill>
                <a:latin typeface="Abadi" panose="020B0604020104020204" pitchFamily="34" charset="0"/>
              </a:rPr>
              <a:t>Find the best parameter for each by using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a:t>
            </a:r>
          </a:p>
          <a:p>
            <a:endParaRPr lang="en-US" dirty="0"/>
          </a:p>
          <a:p>
            <a:endParaRPr lang="en-US" sz="1200" dirty="0"/>
          </a:p>
          <a:p>
            <a:pPr marL="0" indent="0">
              <a:buNone/>
            </a:pPr>
            <a:endParaRPr lang="en-US" sz="1200" dirty="0">
              <a:hlinkClick r:id="rId4"/>
            </a:endParaRPr>
          </a:p>
          <a:p>
            <a:pPr marL="0" indent="0">
              <a:buNone/>
            </a:pPr>
            <a:r>
              <a:rPr lang="en-US" sz="1200" dirty="0">
                <a:hlinkClick r:id="rId4"/>
              </a:rPr>
              <a:t>https://github.com/Sbinsuwaylih/SpaceX-Prediction-and-Analysis/blob/main/SpaceX_Machine_Learning_Prediction_Part_6.ipynb</a:t>
            </a:r>
            <a:endParaRPr lang="en-US" sz="1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descr="A diagram of a model&#10;&#10;Description automatically generated">
            <a:extLst>
              <a:ext uri="{FF2B5EF4-FFF2-40B4-BE49-F238E27FC236}">
                <a16:creationId xmlns:a16="http://schemas.microsoft.com/office/drawing/2014/main" id="{FBCF49AA-4743-1F1C-0E25-DBB3961AC567}"/>
              </a:ext>
            </a:extLst>
          </p:cNvPr>
          <p:cNvPicPr>
            <a:picLocks noChangeAspect="1"/>
          </p:cNvPicPr>
          <p:nvPr/>
        </p:nvPicPr>
        <p:blipFill>
          <a:blip r:embed="rId5"/>
          <a:stretch>
            <a:fillRect/>
          </a:stretch>
        </p:blipFill>
        <p:spPr>
          <a:xfrm>
            <a:off x="5844619" y="1701849"/>
            <a:ext cx="6007141" cy="345430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 the scatter chart between the flight number and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within the flight number increase the launch site also increase all launches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graph of flight number and launch site">
            <a:extLst>
              <a:ext uri="{FF2B5EF4-FFF2-40B4-BE49-F238E27FC236}">
                <a16:creationId xmlns:a16="http://schemas.microsoft.com/office/drawing/2014/main" id="{37B5A3ED-D949-CE44-632E-A76D31A76EDB}"/>
              </a:ext>
            </a:extLst>
          </p:cNvPr>
          <p:cNvPicPr>
            <a:picLocks noChangeAspect="1"/>
          </p:cNvPicPr>
          <p:nvPr/>
        </p:nvPicPr>
        <p:blipFill>
          <a:blip r:embed="rId3"/>
          <a:stretch>
            <a:fillRect/>
          </a:stretch>
        </p:blipFill>
        <p:spPr>
          <a:xfrm>
            <a:off x="5156633" y="2057399"/>
            <a:ext cx="6419481" cy="313623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 the scatter chart between the Payload mass (kg )and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VAFB is not having </a:t>
            </a:r>
            <a:r>
              <a:rPr lang="en-US" sz="2200" dirty="0" err="1">
                <a:solidFill>
                  <a:schemeClr val="accent3">
                    <a:lumMod val="25000"/>
                  </a:schemeClr>
                </a:solidFill>
                <a:latin typeface="Abadi" panose="020B0604020104020204" pitchFamily="34" charset="0"/>
              </a:rPr>
              <a:t>paload</a:t>
            </a:r>
            <a:r>
              <a:rPr lang="en-US" sz="2200" dirty="0">
                <a:solidFill>
                  <a:schemeClr val="accent3">
                    <a:lumMod val="25000"/>
                  </a:schemeClr>
                </a:solidFill>
                <a:latin typeface="Abadi" panose="020B0604020104020204" pitchFamily="34" charset="0"/>
              </a:rPr>
              <a:t> mass more than 9600 unlike the others.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diagram of a graph&#10;&#10;Description automatically generated with medium confidence">
            <a:extLst>
              <a:ext uri="{FF2B5EF4-FFF2-40B4-BE49-F238E27FC236}">
                <a16:creationId xmlns:a16="http://schemas.microsoft.com/office/drawing/2014/main" id="{DFAE7208-0BA4-60A9-DFB7-A3EAE6AC3D58}"/>
              </a:ext>
            </a:extLst>
          </p:cNvPr>
          <p:cNvPicPr>
            <a:picLocks noChangeAspect="1"/>
          </p:cNvPicPr>
          <p:nvPr/>
        </p:nvPicPr>
        <p:blipFill>
          <a:blip r:embed="rId3"/>
          <a:stretch>
            <a:fillRect/>
          </a:stretch>
        </p:blipFill>
        <p:spPr>
          <a:xfrm>
            <a:off x="5184742" y="1718310"/>
            <a:ext cx="6687288" cy="31270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38645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bar chart depicting the highest success rates for all orbits.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 has the lowest success rate, while ES, GEO, HEO, and SSO have the highest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with medium confidence">
            <a:extLst>
              <a:ext uri="{FF2B5EF4-FFF2-40B4-BE49-F238E27FC236}">
                <a16:creationId xmlns:a16="http://schemas.microsoft.com/office/drawing/2014/main" id="{B115F11F-0161-28C7-4E01-ECA316966614}"/>
              </a:ext>
            </a:extLst>
          </p:cNvPr>
          <p:cNvPicPr>
            <a:picLocks noChangeAspect="1"/>
          </p:cNvPicPr>
          <p:nvPr/>
        </p:nvPicPr>
        <p:blipFill>
          <a:blip r:embed="rId3"/>
          <a:stretch>
            <a:fillRect/>
          </a:stretch>
        </p:blipFill>
        <p:spPr>
          <a:xfrm>
            <a:off x="6122443" y="1479816"/>
            <a:ext cx="5184658" cy="39502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scatter chart depicting the relationship between the orbit type and flight number.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In LEO orbit, there is a relation, while GTO exhibits an explicit correlation.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dots and lines&#10;&#10;Description automatically generated with medium confidence">
            <a:extLst>
              <a:ext uri="{FF2B5EF4-FFF2-40B4-BE49-F238E27FC236}">
                <a16:creationId xmlns:a16="http://schemas.microsoft.com/office/drawing/2014/main" id="{1E26DA4A-5290-0FB6-B36A-7315B52388F0}"/>
              </a:ext>
            </a:extLst>
          </p:cNvPr>
          <p:cNvPicPr>
            <a:picLocks noChangeAspect="1"/>
          </p:cNvPicPr>
          <p:nvPr/>
        </p:nvPicPr>
        <p:blipFill>
          <a:blip r:embed="rId3"/>
          <a:stretch>
            <a:fillRect/>
          </a:stretch>
        </p:blipFill>
        <p:spPr>
          <a:xfrm>
            <a:off x="5222606" y="1901524"/>
            <a:ext cx="6598606" cy="28872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scatter chart depicting the relationship between the orbit type and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VLEO,ISS has the largest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orange and blue dots">
            <a:extLst>
              <a:ext uri="{FF2B5EF4-FFF2-40B4-BE49-F238E27FC236}">
                <a16:creationId xmlns:a16="http://schemas.microsoft.com/office/drawing/2014/main" id="{8912D699-2DB9-BE50-D544-0E5B0AE37494}"/>
              </a:ext>
            </a:extLst>
          </p:cNvPr>
          <p:cNvPicPr>
            <a:picLocks noChangeAspect="1"/>
          </p:cNvPicPr>
          <p:nvPr/>
        </p:nvPicPr>
        <p:blipFill>
          <a:blip r:embed="rId3"/>
          <a:stretch>
            <a:fillRect/>
          </a:stretch>
        </p:blipFill>
        <p:spPr>
          <a:xfrm>
            <a:off x="4925328" y="1863819"/>
            <a:ext cx="6760766" cy="301926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line chart depicting the relationship between the success rate with year.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are positive correlation Starting from 2013 until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blue dots and numbers&#10;&#10;Description automatically generated">
            <a:extLst>
              <a:ext uri="{FF2B5EF4-FFF2-40B4-BE49-F238E27FC236}">
                <a16:creationId xmlns:a16="http://schemas.microsoft.com/office/drawing/2014/main" id="{72E97341-BD55-9DC9-9A7A-9FB947F7F6EB}"/>
              </a:ext>
            </a:extLst>
          </p:cNvPr>
          <p:cNvPicPr>
            <a:picLocks noChangeAspect="1"/>
          </p:cNvPicPr>
          <p:nvPr/>
        </p:nvPicPr>
        <p:blipFill>
          <a:blip r:embed="rId3"/>
          <a:stretch>
            <a:fillRect/>
          </a:stretch>
        </p:blipFill>
        <p:spPr>
          <a:xfrm>
            <a:off x="5305623" y="1567667"/>
            <a:ext cx="6152349" cy="39779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3936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list of all unique name in launch site from the SpaceX</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phone&#10;&#10;Description automatically generated">
            <a:extLst>
              <a:ext uri="{FF2B5EF4-FFF2-40B4-BE49-F238E27FC236}">
                <a16:creationId xmlns:a16="http://schemas.microsoft.com/office/drawing/2014/main" id="{0501251F-9462-971F-08D4-8545C57F5622}"/>
              </a:ext>
            </a:extLst>
          </p:cNvPr>
          <p:cNvPicPr>
            <a:picLocks noChangeAspect="1"/>
          </p:cNvPicPr>
          <p:nvPr/>
        </p:nvPicPr>
        <p:blipFill>
          <a:blip r:embed="rId3"/>
          <a:stretch>
            <a:fillRect/>
          </a:stretch>
        </p:blipFill>
        <p:spPr>
          <a:xfrm>
            <a:off x="8365369" y="1825625"/>
            <a:ext cx="2743200" cy="376869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5 records where launch sites begin with `CCA`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mission outcome success and landing outcome id failure or not attempt and the orbit is LEO</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43FF5CB-6B37-3185-1467-34070F99145D}"/>
              </a:ext>
            </a:extLst>
          </p:cNvPr>
          <p:cNvPicPr>
            <a:picLocks noChangeAspect="1"/>
          </p:cNvPicPr>
          <p:nvPr/>
        </p:nvPicPr>
        <p:blipFill>
          <a:blip r:embed="rId3"/>
          <a:stretch>
            <a:fillRect/>
          </a:stretch>
        </p:blipFill>
        <p:spPr>
          <a:xfrm>
            <a:off x="857839" y="4393601"/>
            <a:ext cx="10984027" cy="143201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1359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the total is 48213 kg from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black and white text&#10;&#10;Description automatically generated with medium confidence">
            <a:extLst>
              <a:ext uri="{FF2B5EF4-FFF2-40B4-BE49-F238E27FC236}">
                <a16:creationId xmlns:a16="http://schemas.microsoft.com/office/drawing/2014/main" id="{BFC93C59-56B5-5142-D2A0-6A3EA1F1AC84}"/>
              </a:ext>
            </a:extLst>
          </p:cNvPr>
          <p:cNvPicPr>
            <a:picLocks noChangeAspect="1"/>
          </p:cNvPicPr>
          <p:nvPr/>
        </p:nvPicPr>
        <p:blipFill>
          <a:blip r:embed="rId3"/>
          <a:stretch>
            <a:fillRect/>
          </a:stretch>
        </p:blipFill>
        <p:spPr>
          <a:xfrm>
            <a:off x="6882548" y="2879459"/>
            <a:ext cx="5059755" cy="9572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9418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F9 v1.1 B1003 the average for payload mass is 2534.67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black and white screen with white text&#10;&#10;Description automatically generated">
            <a:extLst>
              <a:ext uri="{FF2B5EF4-FFF2-40B4-BE49-F238E27FC236}">
                <a16:creationId xmlns:a16="http://schemas.microsoft.com/office/drawing/2014/main" id="{2C44FDDB-C757-A463-0714-9ACDA1357ADE}"/>
              </a:ext>
            </a:extLst>
          </p:cNvPr>
          <p:cNvPicPr>
            <a:picLocks noChangeAspect="1"/>
          </p:cNvPicPr>
          <p:nvPr/>
        </p:nvPicPr>
        <p:blipFill>
          <a:blip r:embed="rId3"/>
          <a:stretch>
            <a:fillRect/>
          </a:stretch>
        </p:blipFill>
        <p:spPr>
          <a:xfrm>
            <a:off x="6761220" y="3119394"/>
            <a:ext cx="5361127" cy="10755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7679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Launch site in CCAF LC-40 with </a:t>
            </a:r>
            <a:r>
              <a:rPr lang="en-US" sz="2200" dirty="0" err="1">
                <a:solidFill>
                  <a:schemeClr val="accent3">
                    <a:lumMod val="25000"/>
                  </a:schemeClr>
                </a:solidFill>
                <a:latin typeface="Abadi"/>
              </a:rPr>
              <a:t>paload</a:t>
            </a:r>
            <a:r>
              <a:rPr lang="en-US" sz="2200" dirty="0">
                <a:solidFill>
                  <a:schemeClr val="accent3">
                    <a:lumMod val="25000"/>
                  </a:schemeClr>
                </a:solidFill>
                <a:latin typeface="Abadi"/>
              </a:rPr>
              <a:t> mass 2034 which is almost the average.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black background with white text&#10;&#10;Description automatically generated">
            <a:extLst>
              <a:ext uri="{FF2B5EF4-FFF2-40B4-BE49-F238E27FC236}">
                <a16:creationId xmlns:a16="http://schemas.microsoft.com/office/drawing/2014/main" id="{10E885C0-6C44-4CD6-3B6B-C6B31550FA71}"/>
              </a:ext>
            </a:extLst>
          </p:cNvPr>
          <p:cNvPicPr>
            <a:picLocks noChangeAspect="1"/>
          </p:cNvPicPr>
          <p:nvPr/>
        </p:nvPicPr>
        <p:blipFill>
          <a:blip r:embed="rId3"/>
          <a:stretch>
            <a:fillRect/>
          </a:stretch>
        </p:blipFill>
        <p:spPr>
          <a:xfrm>
            <a:off x="6818524" y="2156766"/>
            <a:ext cx="5242763" cy="91959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5424"/>
            <a:ext cx="4017889" cy="4572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Metholedgy</a:t>
            </a:r>
            <a:r>
              <a:rPr lang="en-US" sz="3200" b="1" dirty="0">
                <a:solidFill>
                  <a:schemeClr val="accent3">
                    <a:lumMod val="25000"/>
                  </a:schemeClr>
                </a:solidFill>
                <a:latin typeface="Abadi" panose="020B0604020104020204" pitchFamily="34" charset="0"/>
              </a:rPr>
              <a:t> </a:t>
            </a:r>
          </a:p>
          <a:p>
            <a:pPr>
              <a:lnSpc>
                <a:spcPct val="100000"/>
              </a:lnSpc>
              <a:spcBef>
                <a:spcPts val="1400"/>
              </a:spcBef>
            </a:pPr>
            <a:r>
              <a:rPr lang="en-US" sz="1800" dirty="0">
                <a:solidFill>
                  <a:schemeClr val="accent3">
                    <a:lumMod val="25000"/>
                  </a:schemeClr>
                </a:solidFill>
                <a:latin typeface="Abadi" panose="020B0604020104020204" pitchFamily="34" charset="0"/>
              </a:rPr>
              <a:t>Collect  using API and web scraping</a:t>
            </a:r>
          </a:p>
          <a:p>
            <a:pPr>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a:lnSpc>
                <a:spcPct val="100000"/>
              </a:lnSpc>
              <a:spcBef>
                <a:spcPts val="1400"/>
              </a:spcBef>
            </a:pPr>
            <a:r>
              <a:rPr lang="en-US" sz="1800" dirty="0">
                <a:solidFill>
                  <a:schemeClr val="accent3">
                    <a:lumMod val="25000"/>
                  </a:schemeClr>
                </a:solidFill>
                <a:latin typeface="Abadi" panose="020B0604020104020204" pitchFamily="34" charset="0"/>
              </a:rPr>
              <a:t>Build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932C9055-2903-CF36-F470-D1C9A8F373CF}"/>
              </a:ext>
            </a:extLst>
          </p:cNvPr>
          <p:cNvSpPr txBox="1">
            <a:spLocks/>
          </p:cNvSpPr>
          <p:nvPr/>
        </p:nvSpPr>
        <p:spPr>
          <a:xfrm>
            <a:off x="6475154" y="1556996"/>
            <a:ext cx="4017889" cy="4572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Result</a:t>
            </a:r>
            <a:r>
              <a:rPr lang="en-US" sz="3200" b="1"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Utilizing multiple models, we trained the data and compared accuracy on both testing and training sets. </a:t>
            </a:r>
            <a:r>
              <a:rPr lang="en-US" sz="2200">
                <a:solidFill>
                  <a:schemeClr val="accent3">
                    <a:lumMod val="25000"/>
                  </a:schemeClr>
                </a:solidFill>
                <a:latin typeface="Abadi" panose="020B0604020104020204" pitchFamily="34" charset="0"/>
              </a:rPr>
              <a:t>This approach offers a concise yet thorough assessment of model performance and generalization capabilities.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5831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list of names of boosters which have successfully landed on drone ship and had payload mass greater than 4000 but less than 6000</a:t>
            </a:r>
          </a:p>
          <a:p>
            <a:pPr>
              <a:lnSpc>
                <a:spcPct val="100000"/>
              </a:lnSpc>
              <a:spcBef>
                <a:spcPts val="1400"/>
              </a:spcBef>
            </a:pPr>
            <a:r>
              <a:rPr lang="en-US" sz="2200" dirty="0">
                <a:solidFill>
                  <a:schemeClr val="accent3">
                    <a:lumMod val="25000"/>
                  </a:schemeClr>
                </a:solidFill>
                <a:latin typeface="Abadi"/>
              </a:rPr>
              <a:t>Two of them are from customer SKY and two from SES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black screen&#10;&#10;Description automatically generated">
            <a:extLst>
              <a:ext uri="{FF2B5EF4-FFF2-40B4-BE49-F238E27FC236}">
                <a16:creationId xmlns:a16="http://schemas.microsoft.com/office/drawing/2014/main" id="{661F0949-A46F-694F-DE6D-82D0231E04F6}"/>
              </a:ext>
            </a:extLst>
          </p:cNvPr>
          <p:cNvPicPr>
            <a:picLocks noChangeAspect="1"/>
          </p:cNvPicPr>
          <p:nvPr/>
        </p:nvPicPr>
        <p:blipFill>
          <a:blip r:embed="rId3"/>
          <a:stretch>
            <a:fillRect/>
          </a:stretch>
        </p:blipFill>
        <p:spPr>
          <a:xfrm>
            <a:off x="7722331" y="2601900"/>
            <a:ext cx="3959050" cy="19795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7714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Only one Failure in flight while there are 100  success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black screen&#10;&#10;Description automatically generated">
            <a:extLst>
              <a:ext uri="{FF2B5EF4-FFF2-40B4-BE49-F238E27FC236}">
                <a16:creationId xmlns:a16="http://schemas.microsoft.com/office/drawing/2014/main" id="{3074E36A-F4B4-4D6F-7A48-7D5439FEB63E}"/>
              </a:ext>
            </a:extLst>
          </p:cNvPr>
          <p:cNvPicPr>
            <a:picLocks noChangeAspect="1"/>
          </p:cNvPicPr>
          <p:nvPr/>
        </p:nvPicPr>
        <p:blipFill>
          <a:blip r:embed="rId3"/>
          <a:stretch>
            <a:fillRect/>
          </a:stretch>
        </p:blipFill>
        <p:spPr>
          <a:xfrm>
            <a:off x="7381060" y="2719834"/>
            <a:ext cx="4638913" cy="167360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Maximum payload mass is 15600 kg from booster F9 B5</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black and white screen&#10;&#10;Description automatically generated">
            <a:extLst>
              <a:ext uri="{FF2B5EF4-FFF2-40B4-BE49-F238E27FC236}">
                <a16:creationId xmlns:a16="http://schemas.microsoft.com/office/drawing/2014/main" id="{EC1F00CC-A283-A612-8774-5663C83EF3EC}"/>
              </a:ext>
            </a:extLst>
          </p:cNvPr>
          <p:cNvPicPr>
            <a:picLocks noChangeAspect="1"/>
          </p:cNvPicPr>
          <p:nvPr/>
        </p:nvPicPr>
        <p:blipFill>
          <a:blip r:embed="rId3"/>
          <a:stretch>
            <a:fillRect/>
          </a:stretch>
        </p:blipFill>
        <p:spPr>
          <a:xfrm>
            <a:off x="8853249" y="1924853"/>
            <a:ext cx="2724530" cy="33627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57347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here in 2015 landing outcome </a:t>
            </a:r>
            <a:r>
              <a:rPr lang="en-US" sz="2200" dirty="0" err="1">
                <a:solidFill>
                  <a:schemeClr val="accent3">
                    <a:lumMod val="25000"/>
                  </a:schemeClr>
                </a:solidFill>
                <a:latin typeface="Abadi"/>
              </a:rPr>
              <a:t>wass</a:t>
            </a:r>
            <a:r>
              <a:rPr lang="en-US" sz="2200" dirty="0">
                <a:solidFill>
                  <a:schemeClr val="accent3">
                    <a:lumMod val="25000"/>
                  </a:schemeClr>
                </a:solidFill>
                <a:latin typeface="Abadi"/>
              </a:rPr>
              <a:t> failed  from the same launch site.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61083D5E-DABF-1376-7A81-71E3231AEF79}"/>
              </a:ext>
            </a:extLst>
          </p:cNvPr>
          <p:cNvPicPr>
            <a:picLocks noChangeAspect="1"/>
          </p:cNvPicPr>
          <p:nvPr/>
        </p:nvPicPr>
        <p:blipFill>
          <a:blip r:embed="rId3"/>
          <a:stretch>
            <a:fillRect/>
          </a:stretch>
        </p:blipFill>
        <p:spPr>
          <a:xfrm>
            <a:off x="7566206" y="2269987"/>
            <a:ext cx="3782250" cy="9539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357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In 2012 there are a lot of no attempt landing outcome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black screen with white text&#10;&#10;Description automatically generated">
            <a:extLst>
              <a:ext uri="{FF2B5EF4-FFF2-40B4-BE49-F238E27FC236}">
                <a16:creationId xmlns:a16="http://schemas.microsoft.com/office/drawing/2014/main" id="{B604B323-52CC-9A21-5FEA-1A17E791804D}"/>
              </a:ext>
            </a:extLst>
          </p:cNvPr>
          <p:cNvPicPr>
            <a:picLocks noChangeAspect="1"/>
          </p:cNvPicPr>
          <p:nvPr/>
        </p:nvPicPr>
        <p:blipFill>
          <a:blip r:embed="rId3"/>
          <a:stretch>
            <a:fillRect/>
          </a:stretch>
        </p:blipFill>
        <p:spPr>
          <a:xfrm>
            <a:off x="7567208" y="2012789"/>
            <a:ext cx="4391638" cy="24292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&lt;Location of launch site in US&gt;</a:t>
            </a:r>
            <a:endParaRPr lang="en-US" sz="36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VAFB is located to the west of Los Angeles. In Florida, there are KSC and CCSFS. </a:t>
            </a:r>
          </a:p>
          <a:p>
            <a:pPr>
              <a:spcBef>
                <a:spcPts val="1400"/>
              </a:spcBef>
            </a:pPr>
            <a:r>
              <a:rPr lang="en-US" sz="1800" dirty="0"/>
              <a:t>All launch sites are near the coast.</a:t>
            </a:r>
          </a:p>
          <a:p>
            <a:endParaRPr lang="en-US" sz="1800" dirty="0"/>
          </a:p>
        </p:txBody>
      </p:sp>
      <p:pic>
        <p:nvPicPr>
          <p:cNvPr id="6" name="Picture 5" descr="A map of the united states">
            <a:extLst>
              <a:ext uri="{FF2B5EF4-FFF2-40B4-BE49-F238E27FC236}">
                <a16:creationId xmlns:a16="http://schemas.microsoft.com/office/drawing/2014/main" id="{EE17F3F5-CC34-8F13-40E4-F4D1FDA2BADA}"/>
              </a:ext>
            </a:extLst>
          </p:cNvPr>
          <p:cNvPicPr>
            <a:picLocks noChangeAspect="1"/>
          </p:cNvPicPr>
          <p:nvPr/>
        </p:nvPicPr>
        <p:blipFill rotWithShape="1">
          <a:blip r:embed="rId2"/>
          <a:srcRect t="24380" b="1286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pic>
        <p:nvPicPr>
          <p:cNvPr id="8" name="Picture 7" descr="A map of land with orange circles&#10;&#10;Description automatically generated">
            <a:extLst>
              <a:ext uri="{FF2B5EF4-FFF2-40B4-BE49-F238E27FC236}">
                <a16:creationId xmlns:a16="http://schemas.microsoft.com/office/drawing/2014/main" id="{AFB7E164-1DEE-7C76-024C-DE5AC7276939}"/>
              </a:ext>
            </a:extLst>
          </p:cNvPr>
          <p:cNvPicPr>
            <a:picLocks noChangeAspect="1"/>
          </p:cNvPicPr>
          <p:nvPr/>
        </p:nvPicPr>
        <p:blipFill>
          <a:blip r:embed="rId3"/>
          <a:stretch>
            <a:fillRect/>
          </a:stretch>
        </p:blipFill>
        <p:spPr>
          <a:xfrm>
            <a:off x="9493372" y="113131"/>
            <a:ext cx="2566247" cy="18947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1">
            <a:schemeClr val="dk1"/>
          </a:lnRef>
          <a:fillRef idx="2">
            <a:schemeClr val="dk1"/>
          </a:fillRef>
          <a:effectRef idx="1">
            <a:schemeClr val="dk1"/>
          </a:effectRef>
          <a:fontRef idx="minor">
            <a:schemeClr val="dk1"/>
          </a:fontRef>
        </p:style>
      </p:pic>
      <p:cxnSp>
        <p:nvCxnSpPr>
          <p:cNvPr id="12" name="Straight Arrow Connector 11">
            <a:extLst>
              <a:ext uri="{FF2B5EF4-FFF2-40B4-BE49-F238E27FC236}">
                <a16:creationId xmlns:a16="http://schemas.microsoft.com/office/drawing/2014/main" id="{9B4200F2-F7FD-D01B-4A0B-176E21B856A0}"/>
              </a:ext>
            </a:extLst>
          </p:cNvPr>
          <p:cNvCxnSpPr>
            <a:cxnSpLocks/>
          </p:cNvCxnSpPr>
          <p:nvPr/>
        </p:nvCxnSpPr>
        <p:spPr>
          <a:xfrm flipV="1">
            <a:off x="10236200" y="2050146"/>
            <a:ext cx="254523" cy="532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481014" y="3752849"/>
            <a:ext cx="2205626"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&lt;Mark the launch site Location &gt;</a:t>
            </a:r>
          </a:p>
        </p:txBody>
      </p:sp>
      <p:pic>
        <p:nvPicPr>
          <p:cNvPr id="4" name="Picture 3" descr="A map of the united states">
            <a:extLst>
              <a:ext uri="{FF2B5EF4-FFF2-40B4-BE49-F238E27FC236}">
                <a16:creationId xmlns:a16="http://schemas.microsoft.com/office/drawing/2014/main" id="{64E09760-F2C1-FEDE-05A8-7C21CDF57E2E}"/>
              </a:ext>
            </a:extLst>
          </p:cNvPr>
          <p:cNvPicPr>
            <a:picLocks noChangeAspect="1"/>
          </p:cNvPicPr>
          <p:nvPr/>
        </p:nvPicPr>
        <p:blipFill rotWithShape="1">
          <a:blip r:embed="rId2"/>
          <a:srcRect t="14222" b="64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endParaRPr lang="en-US" sz="1800" dirty="0"/>
          </a:p>
          <a:p>
            <a:pPr>
              <a:spcBef>
                <a:spcPts val="1400"/>
              </a:spcBef>
            </a:pPr>
            <a:r>
              <a:rPr lang="en-US" sz="1800" dirty="0"/>
              <a:t>Here create maker for each location and label the circle with number of launches.</a:t>
            </a:r>
          </a:p>
          <a:p>
            <a:pPr>
              <a:spcBef>
                <a:spcPts val="1400"/>
              </a:spcBef>
            </a:pPr>
            <a:endParaRPr lang="en-US" sz="18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37</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 CCSFS </a:t>
            </a:r>
            <a:r>
              <a:rPr lang="en-US" sz="3600" dirty="0" err="1">
                <a:solidFill>
                  <a:schemeClr val="tx1"/>
                </a:solidFill>
                <a:latin typeface="+mj-lt"/>
                <a:ea typeface="+mj-ea"/>
                <a:cs typeface="+mj-cs"/>
              </a:rPr>
              <a:t>lancuh</a:t>
            </a:r>
            <a:r>
              <a:rPr lang="en-US" sz="3600" dirty="0">
                <a:solidFill>
                  <a:schemeClr val="tx1"/>
                </a:solidFill>
                <a:latin typeface="+mj-lt"/>
                <a:ea typeface="+mj-ea"/>
                <a:cs typeface="+mj-cs"/>
              </a:rPr>
              <a:t> site and distance from road&gt;</a:t>
            </a:r>
          </a:p>
        </p:txBody>
      </p:sp>
      <p:pic>
        <p:nvPicPr>
          <p:cNvPr id="7" name="Picture 6" descr="A map with a circular pattern&#10;&#10;Description automatically generated with medium confidence">
            <a:extLst>
              <a:ext uri="{FF2B5EF4-FFF2-40B4-BE49-F238E27FC236}">
                <a16:creationId xmlns:a16="http://schemas.microsoft.com/office/drawing/2014/main" id="{E772ADE5-AADA-DD2C-3934-53D68A60E19E}"/>
              </a:ext>
            </a:extLst>
          </p:cNvPr>
          <p:cNvPicPr>
            <a:picLocks noChangeAspect="1"/>
          </p:cNvPicPr>
          <p:nvPr/>
        </p:nvPicPr>
        <p:blipFill rotWithShape="1">
          <a:blip r:embed="rId2"/>
          <a:srcRect t="20786" b="1514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endParaRPr lang="en-US" sz="1700" dirty="0"/>
          </a:p>
          <a:p>
            <a:pPr>
              <a:spcBef>
                <a:spcPts val="1400"/>
              </a:spcBef>
            </a:pPr>
            <a:r>
              <a:rPr lang="en-US" sz="1700" dirty="0"/>
              <a:t>1.Launch site Complex 40 is far from the railway by 0.6 km, whereas the other launch sites are near the railways. 2. All launch sites are close to the highways. </a:t>
            </a:r>
          </a:p>
          <a:p>
            <a:pPr>
              <a:spcBef>
                <a:spcPts val="1400"/>
              </a:spcBef>
            </a:pPr>
            <a:r>
              <a:rPr lang="en-US" sz="1700" dirty="0"/>
              <a:t>3. All launch sites are far from cities for safety</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38</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21409"/>
            <a:ext cx="10530113" cy="406295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machine learning project is designed to predict the success of the first stage landing of a rocket. The primary objectives include identifying relationships between attributes and determining the most suitable model to fit the data, aiming for the highest accuracy.</a:t>
            </a:r>
          </a:p>
          <a:p>
            <a:pPr>
              <a:spcBef>
                <a:spcPts val="1400"/>
              </a:spcBef>
            </a:pPr>
            <a:r>
              <a:rPr lang="en-US" sz="2200" dirty="0">
                <a:solidFill>
                  <a:schemeClr val="accent3">
                    <a:lumMod val="25000"/>
                  </a:schemeClr>
                </a:solidFill>
                <a:latin typeface="Abadi" panose="020B0604020104020204" pitchFamily="34" charset="0"/>
              </a:rPr>
              <a:t>SpaceX has disrupted the space industry by offering Falcon 9 launches at just 62 million dollars, significantly undercutting competitors. Their groundbreaking idea of reusing the first stage through precise re-landing drives these cost savings. As a data scientist for a startup rivaling SpaceX, our project aims to predict first-stage landing outcomes using machine learning, crucial for bidding competitively. Challenges include identifying key landing factors, understanding variable relationships, and determining optimal conditions for success. • The objective for Space Y, a new player, is to assess its competitiveness against SpaceX. Our focus is on predicting successful first-stage landings to estimate total launch costs effectively. Additionally, the analysis aims to identify optimal launch locations, providing strategic insights for Space Y's market positioning and competition with SpaceX.</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launches&gt;</a:t>
            </a:r>
          </a:p>
        </p:txBody>
      </p:sp>
      <p:pic>
        <p:nvPicPr>
          <p:cNvPr id="7" name="Picture 6" descr="A pie chart with numbers and a few words&#10;&#10;Description automatically generated with medium confidence">
            <a:extLst>
              <a:ext uri="{FF2B5EF4-FFF2-40B4-BE49-F238E27FC236}">
                <a16:creationId xmlns:a16="http://schemas.microsoft.com/office/drawing/2014/main" id="{DBF174F5-E930-3277-0B96-ACFA9C1509A1}"/>
              </a:ext>
            </a:extLst>
          </p:cNvPr>
          <p:cNvPicPr>
            <a:picLocks noChangeAspect="1"/>
          </p:cNvPicPr>
          <p:nvPr/>
        </p:nvPicPr>
        <p:blipFill rotWithShape="1">
          <a:blip r:embed="rId2"/>
          <a:srcRect t="16145" b="428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endParaRPr lang="en-US" sz="1800" dirty="0"/>
          </a:p>
          <a:p>
            <a:pPr marL="0" indent="0">
              <a:spcBef>
                <a:spcPts val="1400"/>
              </a:spcBef>
              <a:buNone/>
            </a:pPr>
            <a:endParaRPr lang="en-US" sz="1800" dirty="0"/>
          </a:p>
          <a:p>
            <a:pPr>
              <a:spcBef>
                <a:spcPts val="1400"/>
              </a:spcBef>
            </a:pPr>
            <a:r>
              <a:rPr lang="en-US" sz="1800" dirty="0"/>
              <a:t>KSC  has the most success rate comparing with other launches with %41.7 </a:t>
            </a:r>
          </a:p>
          <a:p>
            <a:pPr>
              <a:spcBef>
                <a:spcPts val="1400"/>
              </a:spcBef>
            </a:pPr>
            <a:r>
              <a:rPr lang="en-US" sz="1800" dirty="0"/>
              <a:t>CCAFS has the lowest success rate  with %12.5</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40</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a:t>
            </a:r>
            <a:r>
              <a:rPr lang="en-US" sz="3600" dirty="0" err="1">
                <a:solidFill>
                  <a:schemeClr val="tx1"/>
                </a:solidFill>
                <a:latin typeface="+mj-lt"/>
                <a:ea typeface="+mj-ea"/>
                <a:cs typeface="+mj-cs"/>
              </a:rPr>
              <a:t>suceess</a:t>
            </a:r>
            <a:r>
              <a:rPr lang="en-US" sz="3600" dirty="0">
                <a:solidFill>
                  <a:schemeClr val="tx1"/>
                </a:solidFill>
                <a:latin typeface="+mj-lt"/>
                <a:ea typeface="+mj-ea"/>
                <a:cs typeface="+mj-cs"/>
              </a:rPr>
              <a:t> launch by KSC&gt;</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4185501"/>
            <a:ext cx="7485413" cy="2020036"/>
          </a:xfrm>
          <a:prstGeom prst="rect">
            <a:avLst/>
          </a:prstGeom>
        </p:spPr>
        <p:txBody>
          <a:bodyPr vert="horz" lIns="91440" tIns="45720" rIns="91440" bIns="45720" rtlCol="0" anchor="ctr">
            <a:normAutofit/>
          </a:bodyPr>
          <a:lstStyle/>
          <a:p>
            <a:pPr marL="0" indent="0">
              <a:spcBef>
                <a:spcPts val="1400"/>
              </a:spcBef>
              <a:buNone/>
            </a:pPr>
            <a:endParaRPr lang="en-US" sz="1800" dirty="0"/>
          </a:p>
          <a:p>
            <a:r>
              <a:rPr lang="en-US" sz="1800" dirty="0"/>
              <a:t>KSC has 76.9 success rate and 23.1 failure rate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lumMod val="75000"/>
                    <a:lumOff val="25000"/>
                  </a:schemeClr>
                </a:solidFill>
                <a:latin typeface="Calibri" panose="020F0502020204030204"/>
              </a:rPr>
              <a:pPr>
                <a:spcAft>
                  <a:spcPts val="600"/>
                </a:spcAft>
                <a:defRPr/>
              </a:pPr>
              <a:t>41</a:t>
            </a:fld>
            <a:endParaRPr lang="en-US" sz="1200">
              <a:solidFill>
                <a:schemeClr val="tx1">
                  <a:lumMod val="75000"/>
                  <a:lumOff val="25000"/>
                </a:schemeClr>
              </a:solidFill>
              <a:latin typeface="Calibri" panose="020F0502020204030204"/>
            </a:endParaRPr>
          </a:p>
        </p:txBody>
      </p:sp>
      <p:pic>
        <p:nvPicPr>
          <p:cNvPr id="10" name="Picture 9" descr="A blue and red pie chart&#10;&#10;Description automatically generated">
            <a:extLst>
              <a:ext uri="{FF2B5EF4-FFF2-40B4-BE49-F238E27FC236}">
                <a16:creationId xmlns:a16="http://schemas.microsoft.com/office/drawing/2014/main" id="{D4420464-2317-E0FA-7D42-8830C0518760}"/>
              </a:ext>
            </a:extLst>
          </p:cNvPr>
          <p:cNvPicPr>
            <a:picLocks noChangeAspect="1"/>
          </p:cNvPicPr>
          <p:nvPr/>
        </p:nvPicPr>
        <p:blipFill>
          <a:blip r:embed="rId2"/>
          <a:stretch>
            <a:fillRect/>
          </a:stretch>
        </p:blipFill>
        <p:spPr>
          <a:xfrm>
            <a:off x="96345" y="85303"/>
            <a:ext cx="11894550" cy="402408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success launches by all site &gt;</a:t>
            </a:r>
          </a:p>
        </p:txBody>
      </p:sp>
      <p:pic>
        <p:nvPicPr>
          <p:cNvPr id="9" name="Picture 8" descr="A white rectangular object with colorful dots&#10;&#10;Description automatically generated">
            <a:extLst>
              <a:ext uri="{FF2B5EF4-FFF2-40B4-BE49-F238E27FC236}">
                <a16:creationId xmlns:a16="http://schemas.microsoft.com/office/drawing/2014/main" id="{2227AA2C-F227-5943-9A73-8E6DAFFEA16C}"/>
              </a:ext>
            </a:extLst>
          </p:cNvPr>
          <p:cNvPicPr>
            <a:picLocks noChangeAspect="1"/>
          </p:cNvPicPr>
          <p:nvPr/>
        </p:nvPicPr>
        <p:blipFill rotWithShape="1">
          <a:blip r:embed="rId2"/>
          <a:srcRect t="2275" b="334"/>
          <a:stretch/>
        </p:blipFill>
        <p:spPr>
          <a:xfrm>
            <a:off x="179130" y="42247"/>
            <a:ext cx="12191980" cy="355979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endParaRPr lang="en-US" sz="1700" dirty="0"/>
          </a:p>
          <a:p>
            <a:pPr>
              <a:spcBef>
                <a:spcPts val="1400"/>
              </a:spcBef>
            </a:pPr>
            <a:r>
              <a:rPr lang="en-US" sz="1700" dirty="0"/>
              <a:t>1. The launch site with the highest successful launch rate is </a:t>
            </a:r>
            <a:r>
              <a:rPr lang="en-US" sz="1700" b="1" dirty="0"/>
              <a:t>KSC LC-39A</a:t>
            </a:r>
            <a:r>
              <a:rPr lang="en-US" sz="1700" dirty="0"/>
              <a:t>, and it has the largest successful launch payload capacity at 38,463.65 kg</a:t>
            </a:r>
          </a:p>
          <a:p>
            <a:pPr>
              <a:spcBef>
                <a:spcPts val="1400"/>
              </a:spcBef>
            </a:pPr>
            <a:r>
              <a:rPr lang="en-US" sz="1700" dirty="0"/>
              <a:t>2. </a:t>
            </a:r>
            <a:r>
              <a:rPr lang="en-US" sz="1700" b="1" dirty="0"/>
              <a:t>VAFB SLC-4E </a:t>
            </a:r>
            <a:r>
              <a:rPr lang="en-US" sz="1700" dirty="0"/>
              <a:t>has the highest successful launch rate in the payload range(s) with a capacity of 96,000 kg. Its booster version category is </a:t>
            </a:r>
            <a:r>
              <a:rPr lang="en-US" sz="1700" b="1" dirty="0"/>
              <a:t>B4</a:t>
            </a:r>
            <a:r>
              <a:rPr lang="en-US" sz="1700" dirty="0"/>
              <a:t>. On the other hand, the lowest payload capacity is </a:t>
            </a:r>
            <a:r>
              <a:rPr lang="en-US" sz="1700" b="1" dirty="0"/>
              <a:t>at CCAFS SLC-40 </a:t>
            </a:r>
            <a:r>
              <a:rPr lang="en-US" sz="1700" dirty="0"/>
              <a:t>with 362 kg.</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42</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trained using 4 machine learning models Logistic </a:t>
            </a:r>
            <a:r>
              <a:rPr lang="en-US" sz="2200" dirty="0" err="1">
                <a:solidFill>
                  <a:schemeClr val="accent3">
                    <a:lumMod val="25000"/>
                  </a:schemeClr>
                </a:solidFill>
                <a:latin typeface="Abadi" panose="020B0604020104020204" pitchFamily="34" charset="0"/>
              </a:rPr>
              <a:t>Regession</a:t>
            </a:r>
            <a:r>
              <a:rPr lang="en-US" sz="2200" dirty="0">
                <a:solidFill>
                  <a:schemeClr val="accent3">
                    <a:lumMod val="25000"/>
                  </a:schemeClr>
                </a:solidFill>
                <a:latin typeface="Abadi" panose="020B0604020104020204" pitchFamily="34" charset="0"/>
              </a:rPr>
              <a:t>, SVM, Decision Tree Classifier, KNN</a:t>
            </a:r>
          </a:p>
          <a:p>
            <a:pPr>
              <a:lnSpc>
                <a:spcPct val="100000"/>
              </a:lnSpc>
              <a:spcBef>
                <a:spcPts val="1400"/>
              </a:spcBef>
            </a:pPr>
            <a:r>
              <a:rPr lang="en-US" sz="2200" dirty="0">
                <a:solidFill>
                  <a:schemeClr val="accent3">
                    <a:lumMod val="25000"/>
                  </a:schemeClr>
                </a:solidFill>
                <a:latin typeface="Abadi" panose="020B0604020104020204" pitchFamily="34" charset="0"/>
              </a:rPr>
              <a:t>Random state in splitting is 2</a:t>
            </a:r>
          </a:p>
          <a:p>
            <a:pPr>
              <a:lnSpc>
                <a:spcPct val="100000"/>
              </a:lnSpc>
              <a:spcBef>
                <a:spcPts val="1400"/>
              </a:spcBef>
            </a:pPr>
            <a:r>
              <a:rPr lang="en-US" sz="2200" dirty="0">
                <a:solidFill>
                  <a:schemeClr val="accent3">
                    <a:lumMod val="25000"/>
                  </a:schemeClr>
                </a:solidFill>
                <a:latin typeface="Abadi" panose="020B0604020104020204" pitchFamily="34" charset="0"/>
              </a:rPr>
              <a:t>All model have accuracy around %80 but the highest one is Decision Tree Classifier with %86 accuracy. </a:t>
            </a:r>
          </a:p>
          <a:p>
            <a:pPr>
              <a:lnSpc>
                <a:spcPct val="100000"/>
              </a:lnSpc>
              <a:spcBef>
                <a:spcPts val="1400"/>
              </a:spcBef>
            </a:pPr>
            <a:r>
              <a:rPr lang="en-US" sz="2200" dirty="0">
                <a:solidFill>
                  <a:schemeClr val="accent3">
                    <a:lumMod val="25000"/>
                  </a:schemeClr>
                </a:solidFill>
                <a:latin typeface="Abadi" panose="020B0604020104020204" pitchFamily="34" charset="0"/>
              </a:rPr>
              <a:t>This bar chart are built with the average of test and train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rectangular objects&#10;&#10;Description automatically generated with medium confidence">
            <a:extLst>
              <a:ext uri="{FF2B5EF4-FFF2-40B4-BE49-F238E27FC236}">
                <a16:creationId xmlns:a16="http://schemas.microsoft.com/office/drawing/2014/main" id="{FF88DEAB-B04E-B3BD-D66C-4B3EE5F3A828}"/>
              </a:ext>
            </a:extLst>
          </p:cNvPr>
          <p:cNvPicPr>
            <a:picLocks noChangeAspect="1"/>
          </p:cNvPicPr>
          <p:nvPr/>
        </p:nvPicPr>
        <p:blipFill>
          <a:blip r:embed="rId3"/>
          <a:stretch>
            <a:fillRect/>
          </a:stretch>
        </p:blipFill>
        <p:spPr>
          <a:xfrm>
            <a:off x="6161209" y="1861386"/>
            <a:ext cx="5735114" cy="35590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15869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 misclassifying in true positive while in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True negative and false negative there are 3 misclassifying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F0CFB6F1-1E0B-344C-6A42-C8F0BE224989}"/>
              </a:ext>
            </a:extLst>
          </p:cNvPr>
          <p:cNvPicPr>
            <a:picLocks noChangeAspect="1"/>
          </p:cNvPicPr>
          <p:nvPr/>
        </p:nvPicPr>
        <p:blipFill>
          <a:blip r:embed="rId3"/>
          <a:stretch>
            <a:fillRect/>
          </a:stretch>
        </p:blipFill>
        <p:spPr>
          <a:xfrm>
            <a:off x="7337997" y="1803602"/>
            <a:ext cx="4083992" cy="35060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This project aims to predict whether the rocket's first stage will successfully land or not. The data was collected from the SpaceX API. The initial steps involved data cleaning and handling null values. Subsequently, a visualization of the columns with the target class was performed to identify any patterns in the data. The data was then processed to fit into machine learning models. Finally, various machine learning models were implemented to find the best one that provides the highest accuracy.</a:t>
            </a:r>
          </a:p>
          <a:p>
            <a:pPr>
              <a:lnSpc>
                <a:spcPct val="100000"/>
              </a:lnSpc>
              <a:spcBef>
                <a:spcPts val="1400"/>
              </a:spcBef>
            </a:pPr>
            <a:r>
              <a:rPr lang="en-US" sz="1800" dirty="0">
                <a:solidFill>
                  <a:schemeClr val="accent3">
                    <a:lumMod val="25000"/>
                  </a:schemeClr>
                </a:solidFill>
                <a:latin typeface="Abadi" panose="020B0604020104020204" pitchFamily="34" charset="0"/>
              </a:rPr>
              <a:t>Use the Decision tree and find %86 accuracy.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The data was collected from two source Api and Web Scraping</a:t>
            </a:r>
            <a:r>
              <a:rPr lang="en-US" sz="6400" b="1" dirty="0">
                <a:solidFill>
                  <a:schemeClr val="bg2">
                    <a:lumMod val="50000"/>
                  </a:schemeClr>
                </a:solidFill>
                <a:latin typeface="Abadi"/>
              </a:rPr>
              <a:t>. </a:t>
            </a:r>
            <a:r>
              <a:rPr lang="en-US" sz="6400" dirty="0">
                <a:solidFill>
                  <a:schemeClr val="bg2">
                    <a:lumMod val="50000"/>
                  </a:schemeClr>
                </a:solidFill>
                <a:latin typeface="Abadi"/>
              </a:rPr>
              <a:t> by the API from SpaceX Json, creating data frame from the response of the API. And the Web Scraping using </a:t>
            </a:r>
            <a:r>
              <a:rPr lang="en-US" sz="6400" dirty="0" err="1">
                <a:solidFill>
                  <a:schemeClr val="bg2">
                    <a:lumMod val="50000"/>
                  </a:schemeClr>
                </a:solidFill>
                <a:latin typeface="Abadi"/>
              </a:rPr>
              <a:t>beautifull</a:t>
            </a:r>
            <a:r>
              <a:rPr lang="en-US" sz="6400" dirty="0">
                <a:solidFill>
                  <a:schemeClr val="bg2">
                    <a:lumMod val="50000"/>
                  </a:schemeClr>
                </a:solidFill>
                <a:latin typeface="Abadi"/>
              </a:rPr>
              <a:t> soup. </a:t>
            </a:r>
          </a:p>
          <a:p>
            <a:pPr lvl="1">
              <a:lnSpc>
                <a:spcPct val="120000"/>
              </a:lnSpc>
              <a:spcBef>
                <a:spcPts val="1400"/>
              </a:spcBef>
            </a:pPr>
            <a:r>
              <a:rPr lang="en-US" sz="6400" dirty="0">
                <a:solidFill>
                  <a:schemeClr val="bg2">
                    <a:lumMod val="50000"/>
                  </a:schemeClr>
                </a:solidFill>
                <a:latin typeface="Abadi"/>
              </a:rPr>
              <a:t>Api ( </a:t>
            </a:r>
            <a:r>
              <a:rPr lang="en-US" sz="4400" dirty="0">
                <a:solidFill>
                  <a:schemeClr val="bg2">
                    <a:lumMod val="50000"/>
                  </a:schemeClr>
                </a:solidFill>
                <a:latin typeface="Abadi"/>
                <a:hlinkClick r:id="rId4"/>
              </a:rPr>
              <a:t>https://api.spacexdata.com/v4/rockets/</a:t>
            </a:r>
            <a:r>
              <a:rPr lang="en-US" sz="4400" dirty="0">
                <a:solidFill>
                  <a:schemeClr val="bg2">
                    <a:lumMod val="50000"/>
                  </a:schemeClr>
                </a:solidFill>
                <a:latin typeface="Abadi"/>
              </a:rPr>
              <a:t> </a:t>
            </a:r>
            <a:r>
              <a:rPr lang="en-US" sz="6400" dirty="0">
                <a:solidFill>
                  <a:schemeClr val="bg2">
                    <a:lumMod val="50000"/>
                  </a:schemeClr>
                </a:solidFill>
                <a:latin typeface="Abadi"/>
              </a:rPr>
              <a:t>)</a:t>
            </a:r>
          </a:p>
          <a:p>
            <a:pPr lvl="1">
              <a:lnSpc>
                <a:spcPct val="120000"/>
              </a:lnSpc>
              <a:spcBef>
                <a:spcPts val="1400"/>
              </a:spcBef>
            </a:pPr>
            <a:r>
              <a:rPr lang="en-US" sz="6400" dirty="0">
                <a:solidFill>
                  <a:schemeClr val="bg2">
                    <a:lumMod val="50000"/>
                  </a:schemeClr>
                </a:solidFill>
                <a:latin typeface="Abadi"/>
              </a:rPr>
              <a:t>Web Scraping ( </a:t>
            </a:r>
            <a:r>
              <a:rPr lang="en-US" sz="4400" dirty="0">
                <a:solidFill>
                  <a:schemeClr val="bg2">
                    <a:lumMod val="50000"/>
                  </a:schemeClr>
                </a:solidFill>
                <a:latin typeface="Abadi"/>
                <a:hlinkClick r:id="rId5"/>
              </a:rPr>
              <a:t>https://en.wikipedia.org/wiki/List_of_Falcon/_9/_and_Falcon_Heavy_launches</a:t>
            </a:r>
            <a:r>
              <a:rPr lang="en-US" sz="4400" dirty="0">
                <a:solidFill>
                  <a:schemeClr val="bg2">
                    <a:lumMod val="50000"/>
                  </a:schemeClr>
                </a:solidFill>
                <a:latin typeface="Abadi"/>
              </a:rPr>
              <a:t> </a:t>
            </a:r>
            <a:r>
              <a:rPr lang="en-US" sz="6400" dirty="0">
                <a:solidFill>
                  <a:schemeClr val="bg2">
                    <a:lumMod val="50000"/>
                  </a:schemeClr>
                </a:solidFill>
                <a:latin typeface="Abadi"/>
              </a:rPr>
              <a:t>)</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The data procced using pandas and  </a:t>
            </a:r>
            <a:r>
              <a:rPr lang="en-US" sz="6400" dirty="0" err="1">
                <a:solidFill>
                  <a:schemeClr val="bg2">
                    <a:lumMod val="50000"/>
                  </a:schemeClr>
                </a:solidFill>
                <a:latin typeface="Abadi"/>
              </a:rPr>
              <a:t>numpy</a:t>
            </a:r>
            <a:r>
              <a:rPr lang="en-US" sz="6400" dirty="0">
                <a:solidFill>
                  <a:schemeClr val="bg2">
                    <a:lumMod val="50000"/>
                  </a:schemeClr>
                </a:solidFill>
                <a:latin typeface="Abadi"/>
              </a:rPr>
              <a:t>  library </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Train the data using Linear Logistic, KNN, SVM and  decision tree to find the best model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the API as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then parse in data frame it ,from SpaceX provider.</a:t>
            </a:r>
          </a:p>
          <a:p>
            <a:pPr>
              <a:lnSpc>
                <a:spcPct val="100000"/>
              </a:lnSpc>
              <a:spcBef>
                <a:spcPts val="1400"/>
              </a:spcBef>
            </a:pPr>
            <a:r>
              <a:rPr lang="en-US" sz="2200" dirty="0">
                <a:solidFill>
                  <a:schemeClr val="accent3">
                    <a:lumMod val="25000"/>
                  </a:schemeClr>
                </a:solidFill>
                <a:latin typeface="Abadi" panose="020B0604020104020204" pitchFamily="34" charset="0"/>
              </a:rPr>
              <a:t>Fetch the core of the rocket , payload and launch Site then store it  in lists and make it data frame </a:t>
            </a:r>
          </a:p>
          <a:p>
            <a:pPr>
              <a:lnSpc>
                <a:spcPct val="100000"/>
              </a:lnSpc>
              <a:spcBef>
                <a:spcPts val="1400"/>
              </a:spcBef>
            </a:pPr>
            <a:r>
              <a:rPr lang="en-US" sz="2200" dirty="0" err="1">
                <a:solidFill>
                  <a:schemeClr val="accent3">
                    <a:lumMod val="25000"/>
                  </a:schemeClr>
                </a:solidFill>
                <a:latin typeface="Abadi" panose="020B0604020104020204" pitchFamily="34" charset="0"/>
              </a:rPr>
              <a:t>GetBoosterVersion</a:t>
            </a:r>
            <a:r>
              <a:rPr lang="en-US" sz="2200" dirty="0">
                <a:solidFill>
                  <a:schemeClr val="accent3">
                    <a:lumMod val="25000"/>
                  </a:schemeClr>
                </a:solidFill>
                <a:latin typeface="Abadi" panose="020B0604020104020204" pitchFamily="34" charset="0"/>
              </a:rPr>
              <a:t>() : taking data as parameter and fetch from API (name) using rocket column from data.</a:t>
            </a:r>
          </a:p>
          <a:p>
            <a:pPr>
              <a:lnSpc>
                <a:spcPct val="100000"/>
              </a:lnSpc>
              <a:spcBef>
                <a:spcPts val="1400"/>
              </a:spcBef>
            </a:pPr>
            <a:r>
              <a:rPr lang="en-US" sz="2200" dirty="0" err="1">
                <a:solidFill>
                  <a:schemeClr val="accent3">
                    <a:lumMod val="25000"/>
                  </a:schemeClr>
                </a:solidFill>
                <a:latin typeface="Abadi" panose="020B0604020104020204" pitchFamily="34" charset="0"/>
              </a:rPr>
              <a:t>getLaunchSite</a:t>
            </a:r>
            <a:r>
              <a:rPr lang="en-US" sz="2200" dirty="0">
                <a:solidFill>
                  <a:schemeClr val="accent3">
                    <a:lumMod val="25000"/>
                  </a:schemeClr>
                </a:solidFill>
                <a:latin typeface="Abadi" panose="020B0604020104020204" pitchFamily="34" charset="0"/>
              </a:rPr>
              <a:t>(): taking data as parameter and fetch from API (longitude, latitude, name) using launchpad column from data.</a:t>
            </a:r>
          </a:p>
          <a:p>
            <a:pPr>
              <a:lnSpc>
                <a:spcPct val="100000"/>
              </a:lnSpc>
              <a:spcBef>
                <a:spcPts val="1400"/>
              </a:spcBef>
            </a:pPr>
            <a:r>
              <a:rPr lang="en-US" sz="2200" dirty="0" err="1">
                <a:solidFill>
                  <a:schemeClr val="accent3">
                    <a:lumMod val="25000"/>
                  </a:schemeClr>
                </a:solidFill>
                <a:latin typeface="Abadi" panose="020B0604020104020204" pitchFamily="34" charset="0"/>
              </a:rPr>
              <a:t>getPayloadData</a:t>
            </a:r>
            <a:r>
              <a:rPr lang="en-US" sz="2200" dirty="0">
                <a:solidFill>
                  <a:schemeClr val="accent3">
                    <a:lumMod val="25000"/>
                  </a:schemeClr>
                </a:solidFill>
                <a:latin typeface="Abadi" panose="020B0604020104020204" pitchFamily="34" charset="0"/>
              </a:rPr>
              <a:t>(): taking data as parameter and fetch from API (</a:t>
            </a:r>
            <a:r>
              <a:rPr lang="en-US" sz="2200" dirty="0" err="1">
                <a:solidFill>
                  <a:schemeClr val="accent3">
                    <a:lumMod val="25000"/>
                  </a:schemeClr>
                </a:solidFill>
                <a:latin typeface="Abadi" panose="020B0604020104020204" pitchFamily="34" charset="0"/>
              </a:rPr>
              <a:t>mass_kg</a:t>
            </a:r>
            <a:r>
              <a:rPr lang="en-US" sz="2200" dirty="0">
                <a:solidFill>
                  <a:schemeClr val="accent3">
                    <a:lumMod val="25000"/>
                  </a:schemeClr>
                </a:solidFill>
                <a:latin typeface="Abadi" panose="020B0604020104020204" pitchFamily="34" charset="0"/>
              </a:rPr>
              <a:t>, orbit, name) using payloads column from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pPr marL="0" indent="0">
              <a:buNone/>
            </a:pPr>
            <a:r>
              <a:rPr lang="en-US" sz="1800" dirty="0"/>
              <a:t>Find more information in GitHub repository:</a:t>
            </a:r>
          </a:p>
          <a:p>
            <a:pPr marL="0" indent="0">
              <a:buNone/>
            </a:pPr>
            <a:r>
              <a:rPr lang="en-US" sz="1800" dirty="0">
                <a:hlinkClick r:id="rId3"/>
              </a:rPr>
              <a:t>https://github.com/Sbinsuwaylih/SpaceX-Prediction-and-Analysis/blob/main/spacex-data-collection-api-Part-1.ipynb</a:t>
            </a:r>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diagram of a software process">
            <a:extLst>
              <a:ext uri="{FF2B5EF4-FFF2-40B4-BE49-F238E27FC236}">
                <a16:creationId xmlns:a16="http://schemas.microsoft.com/office/drawing/2014/main" id="{2551B2A0-35E5-366F-3055-9F6B907EB143}"/>
              </a:ext>
            </a:extLst>
          </p:cNvPr>
          <p:cNvPicPr>
            <a:picLocks noChangeAspect="1"/>
          </p:cNvPicPr>
          <p:nvPr/>
        </p:nvPicPr>
        <p:blipFill>
          <a:blip r:embed="rId4"/>
          <a:stretch>
            <a:fillRect/>
          </a:stretch>
        </p:blipFill>
        <p:spPr>
          <a:xfrm>
            <a:off x="5884851" y="1765878"/>
            <a:ext cx="5486411" cy="423328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by the web scraping from Wikipedia and then parse in data frame it.</a:t>
            </a:r>
          </a:p>
          <a:p>
            <a:pPr>
              <a:lnSpc>
                <a:spcPct val="100000"/>
              </a:lnSpc>
              <a:spcBef>
                <a:spcPts val="1400"/>
              </a:spcBef>
            </a:pPr>
            <a:r>
              <a:rPr lang="en-US" sz="2200" dirty="0">
                <a:solidFill>
                  <a:schemeClr val="accent3">
                    <a:lumMod val="25000"/>
                  </a:schemeClr>
                </a:solidFill>
                <a:latin typeface="Abadi" panose="020B0604020104020204" pitchFamily="34" charset="0"/>
              </a:rPr>
              <a:t>Request the data from the table in Wikipedia using </a:t>
            </a:r>
            <a:r>
              <a:rPr lang="en-US" sz="2200" dirty="0" err="1">
                <a:solidFill>
                  <a:schemeClr val="accent3">
                    <a:lumMod val="25000"/>
                  </a:schemeClr>
                </a:solidFill>
                <a:latin typeface="Abadi" panose="020B0604020104020204" pitchFamily="34" charset="0"/>
              </a:rPr>
              <a:t>Beautifullsoup</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Give the URL to the function and return the html. Find the table with </a:t>
            </a:r>
            <a:r>
              <a:rPr lang="en-US" sz="2200" dirty="0" err="1">
                <a:solidFill>
                  <a:schemeClr val="accent3">
                    <a:lumMod val="25000"/>
                  </a:schemeClr>
                </a:solidFill>
                <a:latin typeface="Abadi" panose="020B0604020104020204" pitchFamily="34" charset="0"/>
              </a:rPr>
              <a:t>find_all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And get all the </a:t>
            </a:r>
            <a:r>
              <a:rPr lang="en-US" sz="2200" dirty="0" err="1">
                <a:solidFill>
                  <a:schemeClr val="accent3">
                    <a:lumMod val="25000"/>
                  </a:schemeClr>
                </a:solidFill>
                <a:latin typeface="Abadi" panose="020B0604020104020204" pitchFamily="34" charset="0"/>
              </a:rPr>
              <a:t>cloumns</a:t>
            </a:r>
            <a:r>
              <a:rPr lang="en-US" sz="2200" dirty="0">
                <a:solidFill>
                  <a:schemeClr val="accent3">
                    <a:lumMod val="25000"/>
                  </a:schemeClr>
                </a:solidFill>
                <a:latin typeface="Abadi" panose="020B0604020104020204" pitchFamily="34" charset="0"/>
              </a:rPr>
              <a:t> to the list then make it in data frame then filter the data and save it in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187785655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549</TotalTime>
  <Words>2494</Words>
  <Application>Microsoft Office PowerPoint</Application>
  <PresentationFormat>Widescreen</PresentationFormat>
  <Paragraphs>283</Paragraphs>
  <Slides>48</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Saleh Mohammed Saleh BINSuwaylih</cp:lastModifiedBy>
  <cp:revision>206</cp:revision>
  <dcterms:created xsi:type="dcterms:W3CDTF">2021-04-29T18:58:34Z</dcterms:created>
  <dcterms:modified xsi:type="dcterms:W3CDTF">2023-12-11T20:57:18Z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